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4" r:id="rId2"/>
    <p:sldId id="263" r:id="rId3"/>
    <p:sldId id="265" r:id="rId4"/>
    <p:sldId id="256" r:id="rId5"/>
    <p:sldId id="262" r:id="rId6"/>
    <p:sldId id="266" r:id="rId7"/>
    <p:sldId id="267" r:id="rId8"/>
    <p:sldId id="268" r:id="rId9"/>
    <p:sldId id="269" r:id="rId10"/>
    <p:sldId id="272" r:id="rId11"/>
    <p:sldId id="271" r:id="rId12"/>
    <p:sldId id="257" r:id="rId13"/>
    <p:sldId id="258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38791-0A98-ED15-2F2A-72C106F3373D}" v="59" dt="2021-12-17T17:22:04.413"/>
    <p1510:client id="{E710EA9D-9B3D-5C9A-157A-CB6941F1C3A5}" v="36" dt="2021-12-17T13:48:05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68706-7D5E-4CE1-8465-14E9AE682492}" type="datetimeFigureOut">
              <a:rPr lang="en-IN" smtClean="0"/>
              <a:t>17-12-2021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C5BE-7D6C-4DBE-8913-5BE701EAC3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090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D93B-B39E-4F43-B8F8-63943C9AACBD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34368-BD50-4594-BA68-6A35CEEA8DD7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7634-80B1-49C5-84E6-1CACE1848501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9F9F-C5A2-4595-A686-106534A3402E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D232-0C91-4779-8D12-A752EE70854D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D616-4335-473D-9F44-868F21495925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B5168-87C7-41D9-8B0D-17A0F3CDF8AC}" type="datetime1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54DBD-EC7F-4BB8-BC6F-D321824625DD}" type="datetime1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CC80-D5C4-4D22-BCFD-EF0AEF393694}" type="datetime1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1149D-ADD2-45C6-9CE6-8A3DAD97B3AD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A2B7-119B-4555-9895-753C7E0888E4}" type="datetime1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35C46-12EA-448C-9843-BFB749D61982}" type="datetime1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tasnimnews.com/en/news/2020/07/21/2311186/new-covid-19-vaccine-induces-immune-response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health-infobase.canada.ca/covid-19/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D5B68-EB4C-44C7-B318-84E79ADD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4689" y="393818"/>
            <a:ext cx="6001966" cy="1084296"/>
          </a:xfrm>
        </p:spPr>
        <p:txBody>
          <a:bodyPr>
            <a:normAutofit fontScale="90000"/>
          </a:bodyPr>
          <a:lstStyle/>
          <a:p>
            <a:r>
              <a:rPr lang="en-IN" sz="4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AML 2404   </a:t>
            </a:r>
            <a:r>
              <a:rPr lang="en-IN" sz="4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and ML Lab</a:t>
            </a:r>
            <a:br>
              <a:rPr lang="en-IN" sz="4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F0AEA7-F31C-4078-BB57-FA2076DCFA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730" r="31062" b="2"/>
          <a:stretch/>
        </p:blipFill>
        <p:spPr>
          <a:xfrm>
            <a:off x="20" y="10"/>
            <a:ext cx="5678193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AF6B-C04B-4D3C-BF80-5F74405C5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689" y="1809345"/>
            <a:ext cx="6001966" cy="43676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 AI BOTS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Topic: Covid 19 Vaccination rate analysis and forecasting across Canada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cap="smal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Instructor: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Parisa </a:t>
            </a:r>
            <a:r>
              <a:rPr lang="en-IN" sz="2400" dirty="0" err="1"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Naraei</a:t>
            </a:r>
            <a:endParaRPr lang="en-IN" sz="2400" dirty="0">
              <a:effectLst/>
              <a:latin typeface="Times New Roman" panose="02020603050405020304" pitchFamily="18" charset="0"/>
              <a:ea typeface="Cambria"/>
              <a:cs typeface="Times New Roman" panose="02020603050405020304" pitchFamily="18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Members: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Ananya Singh(C0800598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Jacob Sebastian(C0806499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Prachi Shah(C0820195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Sreeraj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Sudhakaran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(C0805420)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2C572-2190-4D7C-A6E6-779077E9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0F37C-1F99-4877-9951-C6D0D91A4C0B}"/>
              </a:ext>
            </a:extLst>
          </p:cNvPr>
          <p:cNvSpPr txBox="1"/>
          <p:nvPr/>
        </p:nvSpPr>
        <p:spPr>
          <a:xfrm>
            <a:off x="10005184" y="6657945"/>
            <a:ext cx="2030093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5" tooltip="https://www.tasnimnews.com/en/news/2020/07/21/2311186/new-covid-19-vaccine-induces-immune-respons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6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IN" sz="700">
              <a:solidFill>
                <a:srgbClr val="FFFFFF"/>
              </a:solidFill>
            </a:endParaRPr>
          </a:p>
        </p:txBody>
      </p:sp>
      <p:pic>
        <p:nvPicPr>
          <p:cNvPr id="5" name="Recording (36)">
            <a:hlinkClick r:id="" action="ppaction://media"/>
            <a:extLst>
              <a:ext uri="{FF2B5EF4-FFF2-40B4-BE49-F238E27FC236}">
                <a16:creationId xmlns:a16="http://schemas.microsoft.com/office/drawing/2014/main" id="{A687A41E-32CF-401B-B439-AD7AAC557A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52622" y="106765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C844BC-04E2-4D98-85C5-86E38098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Chart</a:t>
            </a:r>
            <a:endParaRPr lang="en-US" kern="1200" cap="all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A4F6B-86A5-47A7-8D1B-2C0A87ACB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0775" y="311285"/>
            <a:ext cx="9547668" cy="335069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29659B-6864-4EFA-AD59-77141FCF28A0}"/>
              </a:ext>
            </a:extLst>
          </p:cNvPr>
          <p:cNvSpPr txBox="1">
            <a:spLocks/>
          </p:cNvSpPr>
          <p:nvPr/>
        </p:nvSpPr>
        <p:spPr>
          <a:xfrm>
            <a:off x="4970834" y="3998018"/>
            <a:ext cx="6799633" cy="22902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given Bar chart representation, we can analyze  the vaccine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distribution for at least one dose across different age categories across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Canada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see that population within the age category 18-29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inspite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vaccination eligibility was initially granted to health worker and senior citizens above the age category 70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A6641-C156-41FB-ADAD-85072A2E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82B5F-B5EC-4D78-9C74-15C32697B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cap="all" baseline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WORD CLOUD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F5DA0FA-012A-446A-A8EA-0248CAA53C21}"/>
              </a:ext>
            </a:extLst>
          </p:cNvPr>
          <p:cNvSpPr txBox="1">
            <a:spLocks/>
          </p:cNvSpPr>
          <p:nvPr/>
        </p:nvSpPr>
        <p:spPr>
          <a:xfrm>
            <a:off x="277043" y="2441449"/>
            <a:ext cx="7620649" cy="42920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clouds or tag clouds are 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representations of word frequency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that give greater prominence to words that appear more frequently in a source text</a:t>
            </a: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larger the word in the visual the more common the word was in the document(s)</a:t>
            </a: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dose,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Pfizer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most popular vaccine which has been taken by the people with at least one dose</a:t>
            </a: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Moderna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second most popular vaccine taken by people</a:t>
            </a: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Pfizer is the still the most popular vaccine taken as second dose by the people in different provinces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Moderna is the second most popular vaccine taken as the second dose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see from the word cloud, combination of vaccine is preferred by the people as the second dose.</a:t>
            </a:r>
          </a:p>
          <a:p>
            <a:pPr marL="342900">
              <a:spcBef>
                <a:spcPts val="0"/>
              </a:spcBef>
              <a:spcAft>
                <a:spcPts val="1000"/>
              </a:spcAft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47E7E8F-82B6-4409-A6FF-41B5FA6AA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2" y="591777"/>
            <a:ext cx="4014216" cy="2262755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A536B778-476D-4B95-B079-5C1A12016C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2" y="3647873"/>
            <a:ext cx="4083180" cy="25002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B97D0-2757-4A97-AC8B-15B411A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3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989B0-9240-4ACF-B110-8FA74F90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7" y="1700346"/>
            <a:ext cx="3784059" cy="4552969"/>
          </a:xfrm>
        </p:spPr>
        <p:txBody>
          <a:bodyPr anchor="ctr">
            <a:normAutofit fontScale="90000"/>
          </a:bodyPr>
          <a:lstStyle/>
          <a:p>
            <a: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 Prophet Forecasting model</a:t>
            </a:r>
            <a:b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(feature extraction, model preparation, model evaluation, saving the model)</a:t>
            </a:r>
            <a:br>
              <a:rPr lang="en-IN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3331-279D-4A77-8806-206624193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866" y="397165"/>
            <a:ext cx="7772400" cy="5265560"/>
          </a:xfrm>
        </p:spPr>
        <p:txBody>
          <a:bodyPr anchor="ctr">
            <a:no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 is a forecasting time series model by Facebook which is open source model that is basically used to predict the trend of a given data for a future timeframe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accurate and fast and less complex compared to ARIMA model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be feeding the datetime and the vaccination count features from our 3 datasets to the model 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feed the model with a particular timeframe of the historical data in order to train the model and fetch the forecasted values for each features from the 3 datasets respectively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getting the forecasted results we would analyse the accuracy of the model and compare it with ARIMA model to see which model performed better in terms of forecasting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step would be to  save our model in json format so that we can deploy the model either on a cloud service or create a dashboard over the model  so that the end users can see the forecasted results of the vaccination data</a:t>
            </a:r>
          </a:p>
        </p:txBody>
      </p:sp>
      <p:pic>
        <p:nvPicPr>
          <p:cNvPr id="5" name="Picture 4" descr="A blue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9FC8D11B-B178-4D97-96E7-29FF15AE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0" y="-27193"/>
            <a:ext cx="4069936" cy="17003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1DE3F-3A6B-4692-A205-6C8CB954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B0192C-BBAA-483F-B206-E72AF629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51" y="4494663"/>
            <a:ext cx="9473572" cy="184734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EA491-E370-47AE-9D69-BBC215CF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4" y="1750712"/>
            <a:ext cx="2804299" cy="264343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B6FDD-DF56-436A-B124-AC3672E4A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682" y="905164"/>
            <a:ext cx="3264770" cy="2623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808CD-89C0-442A-A839-50999CB1B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470" y="992296"/>
            <a:ext cx="3375478" cy="2449464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F9058C-CD3C-4A7E-B2D8-C4C2C570315F}"/>
              </a:ext>
            </a:extLst>
          </p:cNvPr>
          <p:cNvSpPr txBox="1"/>
          <p:nvPr/>
        </p:nvSpPr>
        <p:spPr>
          <a:xfrm>
            <a:off x="846270" y="622964"/>
            <a:ext cx="195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BC30E-71D1-4F67-B6AF-D72AB39F7C70}"/>
              </a:ext>
            </a:extLst>
          </p:cNvPr>
          <p:cNvSpPr txBox="1"/>
          <p:nvPr/>
        </p:nvSpPr>
        <p:spPr>
          <a:xfrm>
            <a:off x="486659" y="4902457"/>
            <a:ext cx="2311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C74F4-698D-45CA-9E07-D4D8937D9FDA}"/>
              </a:ext>
            </a:extLst>
          </p:cNvPr>
          <p:cNvSpPr txBox="1"/>
          <p:nvPr/>
        </p:nvSpPr>
        <p:spPr>
          <a:xfrm>
            <a:off x="800309" y="141693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0FF27-77A2-451E-A808-9CB172A31F71}"/>
              </a:ext>
            </a:extLst>
          </p:cNvPr>
          <p:cNvSpPr txBox="1"/>
          <p:nvPr/>
        </p:nvSpPr>
        <p:spPr>
          <a:xfrm>
            <a:off x="5479129" y="43829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212741-4D9F-44A5-ADA6-FC885208C80E}"/>
              </a:ext>
            </a:extLst>
          </p:cNvPr>
          <p:cNvSpPr txBox="1"/>
          <p:nvPr/>
        </p:nvSpPr>
        <p:spPr>
          <a:xfrm>
            <a:off x="8807964" y="284410"/>
            <a:ext cx="277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76CFD2D-BC84-4602-90E6-0B3190A5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9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F9058C-CD3C-4A7E-B2D8-C4C2C570315F}"/>
              </a:ext>
            </a:extLst>
          </p:cNvPr>
          <p:cNvSpPr txBox="1"/>
          <p:nvPr/>
        </p:nvSpPr>
        <p:spPr>
          <a:xfrm>
            <a:off x="846270" y="622964"/>
            <a:ext cx="195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BC30E-71D1-4F67-B6AF-D72AB39F7C70}"/>
              </a:ext>
            </a:extLst>
          </p:cNvPr>
          <p:cNvSpPr txBox="1"/>
          <p:nvPr/>
        </p:nvSpPr>
        <p:spPr>
          <a:xfrm>
            <a:off x="486659" y="4902457"/>
            <a:ext cx="2311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C74F4-698D-45CA-9E07-D4D8937D9FDA}"/>
              </a:ext>
            </a:extLst>
          </p:cNvPr>
          <p:cNvSpPr txBox="1"/>
          <p:nvPr/>
        </p:nvSpPr>
        <p:spPr>
          <a:xfrm>
            <a:off x="800309" y="141693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0FF27-77A2-451E-A808-9CB172A31F71}"/>
              </a:ext>
            </a:extLst>
          </p:cNvPr>
          <p:cNvSpPr txBox="1"/>
          <p:nvPr/>
        </p:nvSpPr>
        <p:spPr>
          <a:xfrm>
            <a:off x="5479129" y="43829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212741-4D9F-44A5-ADA6-FC885208C80E}"/>
              </a:ext>
            </a:extLst>
          </p:cNvPr>
          <p:cNvSpPr txBox="1"/>
          <p:nvPr/>
        </p:nvSpPr>
        <p:spPr>
          <a:xfrm>
            <a:off x="8807964" y="284410"/>
            <a:ext cx="277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76CFD2D-BC84-4602-90E6-0B3190A5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7F89F-965B-4524-9961-4C5A61F8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5" y="2045199"/>
            <a:ext cx="3177309" cy="2324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3396E-EFE6-481E-A731-9586C979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377" y="910142"/>
            <a:ext cx="3351783" cy="268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55FDE-8224-424F-9B67-7ACBE9DEC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468" y="1101566"/>
            <a:ext cx="3375480" cy="2408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5A8935-1C12-47CC-A343-2459B30DA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864" y="4604289"/>
            <a:ext cx="9572827" cy="16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F9058C-CD3C-4A7E-B2D8-C4C2C570315F}"/>
              </a:ext>
            </a:extLst>
          </p:cNvPr>
          <p:cNvSpPr txBox="1"/>
          <p:nvPr/>
        </p:nvSpPr>
        <p:spPr>
          <a:xfrm>
            <a:off x="846270" y="622964"/>
            <a:ext cx="195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BC30E-71D1-4F67-B6AF-D72AB39F7C70}"/>
              </a:ext>
            </a:extLst>
          </p:cNvPr>
          <p:cNvSpPr txBox="1"/>
          <p:nvPr/>
        </p:nvSpPr>
        <p:spPr>
          <a:xfrm>
            <a:off x="486659" y="4902457"/>
            <a:ext cx="23119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C74F4-698D-45CA-9E07-D4D8937D9FDA}"/>
              </a:ext>
            </a:extLst>
          </p:cNvPr>
          <p:cNvSpPr txBox="1"/>
          <p:nvPr/>
        </p:nvSpPr>
        <p:spPr>
          <a:xfrm>
            <a:off x="800309" y="1416934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0FF27-77A2-451E-A808-9CB172A31F71}"/>
              </a:ext>
            </a:extLst>
          </p:cNvPr>
          <p:cNvSpPr txBox="1"/>
          <p:nvPr/>
        </p:nvSpPr>
        <p:spPr>
          <a:xfrm>
            <a:off x="5479129" y="438298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values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212741-4D9F-44A5-ADA6-FC885208C80E}"/>
              </a:ext>
            </a:extLst>
          </p:cNvPr>
          <p:cNvSpPr txBox="1"/>
          <p:nvPr/>
        </p:nvSpPr>
        <p:spPr>
          <a:xfrm>
            <a:off x="8807964" y="284410"/>
            <a:ext cx="277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Values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776CFD2D-BC84-4602-90E6-0B3190A5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EC0BE-359B-4776-81FB-B12709CD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39" y="4550062"/>
            <a:ext cx="9398021" cy="1684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5AC7C-13D1-4B1F-8FCE-76D342E8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54" y="1314062"/>
            <a:ext cx="3362794" cy="2215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7F3F7-0B20-4AF1-98DF-D1F1E11F5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546" y="864807"/>
            <a:ext cx="3322820" cy="2564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881172-6B99-4DC8-92A0-B8B71B989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69" y="2087497"/>
            <a:ext cx="322135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2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E81316-9A18-49A7-9352-92E13FD6EACC}"/>
              </a:ext>
            </a:extLst>
          </p:cNvPr>
          <p:cNvSpPr txBox="1"/>
          <p:nvPr/>
        </p:nvSpPr>
        <p:spPr>
          <a:xfrm>
            <a:off x="6731540" y="1403928"/>
            <a:ext cx="5085321" cy="1146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Partially vaccinated count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B6010-3943-4114-B661-34DCA811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5" y="103450"/>
            <a:ext cx="6057026" cy="3997637"/>
          </a:xfrm>
          <a:prstGeom prst="rect">
            <a:avLst/>
          </a:prstGeom>
        </p:spPr>
      </p:pic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89B8-C28C-467F-96BE-77B3FC20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E291D6-1F7B-4CE4-9D48-8618249B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97" y="4904509"/>
            <a:ext cx="6004948" cy="1279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DC5D7-8F8E-4F08-B6FE-F10481F8914C}"/>
              </a:ext>
            </a:extLst>
          </p:cNvPr>
          <p:cNvSpPr txBox="1"/>
          <p:nvPr/>
        </p:nvSpPr>
        <p:spPr>
          <a:xfrm>
            <a:off x="506234" y="4633546"/>
            <a:ext cx="34636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Saving the Model</a:t>
            </a:r>
          </a:p>
        </p:txBody>
      </p:sp>
    </p:spTree>
    <p:extLst>
      <p:ext uri="{BB962C8B-B14F-4D97-AF65-F5344CB8AC3E}">
        <p14:creationId xmlns:p14="http://schemas.microsoft.com/office/powerpoint/2010/main" val="365930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F0DDD-B55C-4638-A7FF-F9F536B8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436268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162B-37BA-4A92-A9A2-BD9F10E28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047" y="649480"/>
            <a:ext cx="6215973" cy="5906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 19 Vaccination rate analysis and forecasting across Canada</a:t>
            </a:r>
          </a:p>
          <a:p>
            <a:pPr marL="0" indent="0">
              <a:buNone/>
            </a:pP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be collecting datasets related to covid 19 vaccination across Canada and analyse the dataset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main aim for this project is to create a solution which would help the Health department in stocking up the vaccine doses as it is tough to get acquire a dose as Canada does not produce vaccine domestically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9F568-18C9-4F3E-A483-C7C0970A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Recording (41)">
            <a:hlinkClick r:id="" action="ppaction://media"/>
            <a:extLst>
              <a:ext uri="{FF2B5EF4-FFF2-40B4-BE49-F238E27FC236}">
                <a16:creationId xmlns:a16="http://schemas.microsoft.com/office/drawing/2014/main" id="{AEB1D21F-E403-4BA1-86C5-ADD56923D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1213" y="37004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octor writing on tablet with pen">
            <a:extLst>
              <a:ext uri="{FF2B5EF4-FFF2-40B4-BE49-F238E27FC236}">
                <a16:creationId xmlns:a16="http://schemas.microsoft.com/office/drawing/2014/main" id="{A0AA3D27-73E1-4D48-BB18-E374AE7447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7697" b="1393"/>
          <a:stretch/>
        </p:blipFill>
        <p:spPr>
          <a:xfrm>
            <a:off x="20" y="10"/>
            <a:ext cx="6167316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820D5-0BC0-4A8C-8729-99EAD53B4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7106" y="1161288"/>
            <a:ext cx="4586906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EC984-0E0D-4AD8-864C-A80953280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163" y="2718054"/>
            <a:ext cx="5573948" cy="36200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our project we used 3 different datasets from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https://health-infobase.canada.ca/covid-19/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 datasets contains details regarding vaccination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coverage,vaccination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coverage by age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sex,vaccination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coverage by vaccine type across Canada.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site is owned and operated by the Govt of Canada and the vaccination data is updated every Friday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accessing the datasets in CSV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9D970-AB54-4A7F-BDCD-4817A3DA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B618960-8005-486C-9A75-10CB2AAC16F9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5" name="Recording (16)">
            <a:hlinkClick r:id="" action="ppaction://media"/>
            <a:extLst>
              <a:ext uri="{FF2B5EF4-FFF2-40B4-BE49-F238E27FC236}">
                <a16:creationId xmlns:a16="http://schemas.microsoft.com/office/drawing/2014/main" id="{780FF5F0-0960-423C-A95C-13ED74316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75100" y="50956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3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534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0F77E0-1D70-4676-A525-EEED2949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2" y="642131"/>
            <a:ext cx="2911236" cy="257497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E5C1B-5125-4FE9-8AF8-D08CB4AEF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390" y="642131"/>
            <a:ext cx="2912228" cy="25749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F156E0-7F3E-4F0F-811B-3AB46D932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0906" y="3678058"/>
            <a:ext cx="2780583" cy="256187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534A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E8EB9-8FB2-437F-98C2-D5791620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02" y="3861914"/>
            <a:ext cx="2911236" cy="21740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92B10-99CD-49C2-A51F-740F943E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0374" y="6409515"/>
            <a:ext cx="733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C7A039-BB25-4324-AE66-ACE8AEDED887}"/>
              </a:ext>
            </a:extLst>
          </p:cNvPr>
          <p:cNvSpPr txBox="1"/>
          <p:nvPr/>
        </p:nvSpPr>
        <p:spPr>
          <a:xfrm>
            <a:off x="8014323" y="4764275"/>
            <a:ext cx="3923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endParaRPr lang="en-IN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21CDE-8064-46D0-B422-77F6521D0148}"/>
              </a:ext>
            </a:extLst>
          </p:cNvPr>
          <p:cNvSpPr txBox="1"/>
          <p:nvPr/>
        </p:nvSpPr>
        <p:spPr>
          <a:xfrm>
            <a:off x="7674991" y="296598"/>
            <a:ext cx="4487895" cy="258532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identify the shape of our datasets to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understand the volume of the data we will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explore which all datatypes are present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 each of our datasets and how many row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instances have null /missing values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ing (17)">
            <a:hlinkClick r:id="" action="ppaction://media"/>
            <a:extLst>
              <a:ext uri="{FF2B5EF4-FFF2-40B4-BE49-F238E27FC236}">
                <a16:creationId xmlns:a16="http://schemas.microsoft.com/office/drawing/2014/main" id="{DBB88D19-AF2A-42FE-B7A9-3293BBBCF3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54002" y="279556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22BD-65BD-4DDE-AE23-E4E4E5145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26" y="330740"/>
            <a:ext cx="5581352" cy="6206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 dirty="0">
                <a:latin typeface="Times New Roman"/>
                <a:cs typeface="Times New Roman"/>
              </a:rPr>
              <a:t>We analyse the statistical insights of our datasets</a:t>
            </a:r>
          </a:p>
          <a:p>
            <a:r>
              <a:rPr lang="en-IN" sz="2000" dirty="0">
                <a:latin typeface="Times New Roman"/>
                <a:cs typeface="Times New Roman"/>
              </a:rPr>
              <a:t>Even though we have 3 datasets we were not able to merge them together due to uneven dimensions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be applying forecasting on key features within the 3 datasets</a:t>
            </a:r>
          </a:p>
          <a:p>
            <a:r>
              <a:rPr lang="en-IN" sz="2000" dirty="0">
                <a:latin typeface="Times New Roman"/>
                <a:cs typeface="Times New Roman"/>
              </a:rPr>
              <a:t>Performed data cleaning process where the null/missing values either by removing the data or imputing the missing values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31050-4748-4905-A059-145F2C9B5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750" y="6355080"/>
            <a:ext cx="13061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>
                <a:solidFill>
                  <a:prstClr val="black"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2FFDB-D07E-4BCF-BA80-26905059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12" y="450813"/>
            <a:ext cx="2676188" cy="267510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71CE7-9B0B-4DEB-A0E1-AD3EAD122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686" y="330740"/>
            <a:ext cx="2767949" cy="2889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3D172E-CDAD-4A1D-ADB0-9EFB09D79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3832698"/>
            <a:ext cx="5446184" cy="2401847"/>
          </a:xfrm>
          <a:prstGeom prst="rect">
            <a:avLst/>
          </a:prstGeom>
        </p:spPr>
      </p:pic>
      <p:pic>
        <p:nvPicPr>
          <p:cNvPr id="2" name="Recording (27)">
            <a:hlinkClick r:id="" action="ppaction://media"/>
            <a:extLst>
              <a:ext uri="{FF2B5EF4-FFF2-40B4-BE49-F238E27FC236}">
                <a16:creationId xmlns:a16="http://schemas.microsoft.com/office/drawing/2014/main" id="{81C615F1-2918-47E7-90C4-03B013DC42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52199" y="377221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30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A744-7D6F-48FE-B027-2C5B0B4E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6" y="915585"/>
            <a:ext cx="4645792" cy="56223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cap="all" baseline="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HEATMAPS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6CF4D6E2-CDAE-4D25-9D32-D9C95D8E0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383" y="1030759"/>
            <a:ext cx="6948791" cy="54554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BAFA4-7D6A-479C-9371-C3172ED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126AADA-3997-42E5-B6B3-A0CC0C4F2955}"/>
              </a:ext>
            </a:extLst>
          </p:cNvPr>
          <p:cNvSpPr txBox="1">
            <a:spLocks/>
          </p:cNvSpPr>
          <p:nvPr/>
        </p:nvSpPr>
        <p:spPr>
          <a:xfrm>
            <a:off x="2400963" y="136525"/>
            <a:ext cx="6429001" cy="679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50B33-8BAA-4006-9D4D-D38CCC23D8D3}"/>
              </a:ext>
            </a:extLst>
          </p:cNvPr>
          <p:cNvSpPr txBox="1"/>
          <p:nvPr/>
        </p:nvSpPr>
        <p:spPr>
          <a:xfrm>
            <a:off x="470704" y="1753564"/>
            <a:ext cx="405499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value of correlation can take any values from -1 to 1.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dark blue color represents the highly correlated features.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 lightest blue color represents the least correlated features.</a:t>
            </a:r>
          </a:p>
        </p:txBody>
      </p:sp>
      <p:pic>
        <p:nvPicPr>
          <p:cNvPr id="5" name="Recording (31)">
            <a:hlinkClick r:id="" action="ppaction://media"/>
            <a:extLst>
              <a:ext uri="{FF2B5EF4-FFF2-40B4-BE49-F238E27FC236}">
                <a16:creationId xmlns:a16="http://schemas.microsoft.com/office/drawing/2014/main" id="{1594845A-EADE-49D8-8012-F7D897FE6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9917" y="456641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D0C9-9402-4693-8C67-9BE4BF21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4" y="190441"/>
            <a:ext cx="4231531" cy="6770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6A95F-2D50-401B-B7A9-E641662D0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2374" y="1057960"/>
            <a:ext cx="4231531" cy="516072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line graph is 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graphical display of information that changes continuously over time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found out that the highest number have got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atleast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one shot if the covid vaccine.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can observe that in September 2021 there is an increase of people who have received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atleast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one dose of vaccine.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Also, in June 2021 there was increase in people who have received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atleast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one dose.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4C6EC3BB-16DF-4A71-B6A9-F59F54F37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2" r="29437"/>
          <a:stretch/>
        </p:blipFill>
        <p:spPr>
          <a:xfrm>
            <a:off x="4691792" y="1200912"/>
            <a:ext cx="6654379" cy="50136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3771A7-D69E-4161-B665-2DE8C0E3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9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B277-B3CA-4761-80C7-E50A9B3A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7"/>
            <a:ext cx="3505495" cy="96607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Pie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2217-DEE6-419D-A996-7D47A650E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5370" y="1896894"/>
            <a:ext cx="4402292" cy="445945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found out that people have preferred Pfizer over other vaccines which is 16.2%.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number of people have taken Pfizer shots.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most preferred vaccine is Moderna.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About 15.5 % as we can see from the Pie Chart have received Moderna vaccine.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people have received Jansen.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Jansen is the least preferred vaccination.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sunburst chart&#10;&#10;Description automatically generated">
            <a:extLst>
              <a:ext uri="{FF2B5EF4-FFF2-40B4-BE49-F238E27FC236}">
                <a16:creationId xmlns:a16="http://schemas.microsoft.com/office/drawing/2014/main" id="{A9EF005E-D70D-4715-91D6-EC9069E61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1735041"/>
            <a:ext cx="6019331" cy="3384671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1EC557-AECC-4D9E-A9F3-99519317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3030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01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80D71-E6AA-42EF-9F6C-B1186FD0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55" y="484812"/>
            <a:ext cx="2663449" cy="102297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Scatter plot</a:t>
            </a:r>
            <a:endParaRPr lang="en-US" sz="4000" kern="1200" cap="all" baseline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2293-B83E-4BC7-9363-850A9ADC7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6959" y="233464"/>
            <a:ext cx="8723781" cy="254725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province British Columbia and Ontario has the highest number of people who have received at least one dose of vaccination.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Prince Edward Island has the least number of people who have received at least one dose of vaccination.</a:t>
            </a:r>
          </a:p>
          <a:p>
            <a:pPr marL="0" marR="0" lv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the period May 2021 to September 2021, most of the people have got their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 dose of vaccination.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4B46C057-CAFE-4005-97FD-1A5AC3E39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2943143"/>
            <a:ext cx="10758873" cy="32507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2878-66A2-4175-A8CD-8C22ECEC2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618960-8005-486C-9A75-10CB2AAC16F9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9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1128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AML 2404   AI and ML Lab </vt:lpstr>
      <vt:lpstr>Problem Use Case</vt:lpstr>
      <vt:lpstr>Data Set</vt:lpstr>
      <vt:lpstr>PowerPoint Presentation</vt:lpstr>
      <vt:lpstr>PowerPoint Presentation</vt:lpstr>
      <vt:lpstr>HEATMAPS</vt:lpstr>
      <vt:lpstr>LINE GRAPH</vt:lpstr>
      <vt:lpstr>Pie chart</vt:lpstr>
      <vt:lpstr>Scatter plot</vt:lpstr>
      <vt:lpstr>Bar Chart</vt:lpstr>
      <vt:lpstr>WORD CLOUD</vt:lpstr>
      <vt:lpstr>FB Prophet Forecasting model  (feature extraction, model preparation, model evaluation, saving the model)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jacob sebastian</dc:creator>
  <cp:lastModifiedBy>jacob sebastian</cp:lastModifiedBy>
  <cp:revision>82</cp:revision>
  <dcterms:created xsi:type="dcterms:W3CDTF">2021-12-15T16:12:45Z</dcterms:created>
  <dcterms:modified xsi:type="dcterms:W3CDTF">2021-12-17T17:22:12Z</dcterms:modified>
</cp:coreProperties>
</file>